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5" r:id="rId2"/>
    <p:sldId id="359" r:id="rId3"/>
    <p:sldId id="371" r:id="rId4"/>
    <p:sldId id="372" r:id="rId5"/>
    <p:sldId id="373" r:id="rId6"/>
    <p:sldId id="374" r:id="rId7"/>
    <p:sldId id="375" r:id="rId8"/>
    <p:sldId id="361" r:id="rId9"/>
    <p:sldId id="367" r:id="rId10"/>
    <p:sldId id="370" r:id="rId11"/>
    <p:sldId id="363" r:id="rId12"/>
    <p:sldId id="365" r:id="rId13"/>
    <p:sldId id="3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440"/>
    <a:srgbClr val="162746"/>
    <a:srgbClr val="4290DA"/>
    <a:srgbClr val="1E1E1E"/>
    <a:srgbClr val="000E2A"/>
    <a:srgbClr val="001746"/>
    <a:srgbClr val="0D1729"/>
    <a:srgbClr val="50D1B8"/>
    <a:srgbClr val="F8F8F8"/>
    <a:srgbClr val="590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7" autoAdjust="0"/>
    <p:restoredTop sz="63879" autoAdjust="0"/>
  </p:normalViewPr>
  <p:slideViewPr>
    <p:cSldViewPr snapToGrid="0">
      <p:cViewPr varScale="1">
        <p:scale>
          <a:sx n="73" d="100"/>
          <a:sy n="73" d="100"/>
        </p:scale>
        <p:origin x="1566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8E0AE-BC25-4D4C-8D81-BFA261DF8BB2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AB886-64A8-4B22-8145-F5911BEC68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9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일차임다</a:t>
            </a:r>
            <a:r>
              <a:rPr lang="en-US" altLang="ko-KR" baseline="0" dirty="0" smtClean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99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요구 역량을 맞추기 위해 이론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실습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체험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 대비 과정을 </a:t>
            </a:r>
            <a:r>
              <a:rPr lang="ko-KR" alt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거칠겁니다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날짜들을 너무 상세하게 보니깐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한눈에 </a:t>
            </a:r>
            <a:r>
              <a:rPr lang="ko-KR" alt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안들어오죠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endParaRPr lang="en-US" altLang="ko-KR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8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이론 한달 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기초 배우고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각종 프로젝트 하면서 취업준비 </a:t>
            </a:r>
            <a:r>
              <a:rPr lang="ko-KR" altLang="en-US" dirty="0" err="1" smtClean="0"/>
              <a:t>할겁니당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7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여러 기수가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여러분은 그 중 </a:t>
            </a:r>
            <a:r>
              <a:rPr lang="en-US" altLang="ko-KR" baseline="0" dirty="0" smtClean="0"/>
              <a:t>9</a:t>
            </a:r>
            <a:r>
              <a:rPr lang="ko-KR" altLang="en-US" baseline="0" dirty="0" smtClean="0"/>
              <a:t>번째 </a:t>
            </a:r>
            <a:r>
              <a:rPr lang="ko-KR" altLang="en-US" baseline="0" dirty="0" err="1" smtClean="0"/>
              <a:t>기수임다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끝</a:t>
            </a:r>
            <a:r>
              <a:rPr lang="en-US" altLang="ko-KR" baseline="0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2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목차는 이러합니다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1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21</a:t>
            </a:r>
            <a:r>
              <a:rPr lang="ko-KR" altLang="en-US" baseline="0" dirty="0" err="1" smtClean="0"/>
              <a:t>년도까지만</a:t>
            </a:r>
            <a:r>
              <a:rPr lang="ko-KR" altLang="en-US" baseline="0" dirty="0" smtClean="0"/>
              <a:t> 해도 이런 유명인사들을 대답하곤 </a:t>
            </a:r>
            <a:r>
              <a:rPr lang="ko-KR" altLang="en-US" baseline="0" dirty="0" err="1" smtClean="0"/>
              <a:t>했슴다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BEAE2-DEC6-4C35-ACCD-0E7532A1F1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1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근데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년부턴 변했음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소통이 중요해진 시대가 </a:t>
            </a:r>
            <a:r>
              <a:rPr lang="ko-KR" altLang="en-US" baseline="0" dirty="0" err="1" smtClean="0"/>
              <a:t>왔슴다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우린 근데 디렉터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소통 이야기 할건 아니고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중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한명의</a:t>
            </a:r>
            <a:r>
              <a:rPr lang="ko-KR" altLang="en-US" baseline="0" dirty="0" smtClean="0"/>
              <a:t> 말을 빌려 꿈 이야기를 할 겁니다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BEAE2-DEC6-4C35-ACCD-0E7532A1F1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6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로스트아크의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금강선씨가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방송을 통해 은퇴 의사를 밝히셨습니다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방송의 마지막엔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감사드리고 여러분 건강하시고 꿈꾸시고 행복한 나날이 이어지기를 기도합니다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여러분도 꿈을 꾸고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계신가여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개발자 되려는 거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확실한가여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BEAE2-DEC6-4C35-ACCD-0E7532A1F1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9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좋아해서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 보고 싶은 꿈이 있어서 왔다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많이들 대답하십니다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좋아해서 만들어 보고 싶다면 굳이 개발자만 있는 것이 아니고 게임 기획자도 있고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나아가선 그냥 사장이 되어서 원하는 게임 만들게 지시를 할 수도 있을 텐데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그 중 하필 프로그래머죠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BEAE2-DEC6-4C35-ACCD-0E7532A1F1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게임 기획자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몹의</a:t>
            </a:r>
            <a:r>
              <a:rPr lang="ko-KR" altLang="en-US" dirty="0" smtClean="0"/>
              <a:t> 컨셉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고릴라 식상한데 황소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고릴라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섞을까</a:t>
            </a:r>
            <a:r>
              <a:rPr lang="en-US" altLang="ko-KR" dirty="0" smtClean="0"/>
              <a:t>?)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전투 패턴</a:t>
            </a:r>
            <a:r>
              <a:rPr lang="en-US" altLang="ko-KR" dirty="0" smtClean="0"/>
              <a:t> (</a:t>
            </a:r>
            <a:r>
              <a:rPr lang="ko-KR" altLang="en-US" dirty="0" smtClean="0"/>
              <a:t>단순하면 재미 없으니 격노를 넣을까</a:t>
            </a:r>
            <a:r>
              <a:rPr lang="en-US" altLang="ko-KR" dirty="0" smtClean="0"/>
              <a:t>?)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보상 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기껏 어렵게 만들었는데 보상이 </a:t>
            </a:r>
            <a:r>
              <a:rPr lang="ko-KR" altLang="en-US" dirty="0" err="1" smtClean="0"/>
              <a:t>별로면</a:t>
            </a:r>
            <a:r>
              <a:rPr lang="en-US" altLang="ko-KR" dirty="0" smtClean="0"/>
              <a:t>?)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게임 프로그래머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최적화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불 이펙트 한번에 소환하면 </a:t>
            </a:r>
            <a:r>
              <a:rPr lang="ko-KR" altLang="en-US" dirty="0" err="1" smtClean="0"/>
              <a:t>렉걸릴텐데</a:t>
            </a:r>
            <a:r>
              <a:rPr lang="en-US" altLang="ko-KR" dirty="0" smtClean="0"/>
              <a:t>..)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기능 구현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일반에서 격노 상태로 바꿀 조건 제작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기능 구현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 만들고 보니 </a:t>
            </a:r>
            <a:r>
              <a:rPr lang="ko-KR" altLang="en-US" dirty="0" err="1" smtClean="0"/>
              <a:t>렉걸리네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어디서 </a:t>
            </a:r>
            <a:r>
              <a:rPr lang="ko-KR" altLang="en-US" dirty="0" err="1" smtClean="0"/>
              <a:t>렉걸리는거지</a:t>
            </a:r>
            <a:r>
              <a:rPr lang="ko-KR" altLang="en-US" dirty="0" smtClean="0"/>
              <a:t> 파악하자</a:t>
            </a:r>
            <a:r>
              <a:rPr lang="en-US" altLang="ko-KR" dirty="0" smtClean="0"/>
              <a:t>)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개발자는 매번 구현 목표라는 퍼즐을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맞딱뜨리고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지속적으로 해결하는 데에서 쾌감을 얻는 직업입니다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여러분이 목표하는 바가 명확하지 않다면 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개월이라는 긴 시간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중간에 길을 잃으실 수도 있으니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개강하기 전까지 본인이 걷고자 하는 길이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명확히 개발자 맞는지 꼭 생각해보시길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바랍니다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1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취업을 목적으로 하는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과정임다</a:t>
            </a:r>
            <a:r>
              <a:rPr lang="en-US" altLang="ko-KR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2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메타버스 개발자나 게임 개발자 모집 공고를 보면 되겠죠</a:t>
            </a:r>
            <a:r>
              <a:rPr lang="en-US" altLang="ko-KR" dirty="0" smtClean="0"/>
              <a:t>? </a:t>
            </a:r>
          </a:p>
          <a:p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Unity, C#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협업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게임 좋아하는 사람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소통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CS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지식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AB886-64A8-4B22-8145-F5911BEC68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6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표지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3ED59FC-2047-71D8-FA61-7A2EEC041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4968"/>
            <a:ext cx="9144000" cy="1008063"/>
          </a:xfr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935" y="-404038"/>
            <a:ext cx="2612065" cy="14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C0E75-1A8E-D382-9A10-7D78E50F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DF6F5-8D31-1CFD-A635-385D417DF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46340A-7429-A503-3111-F16AD302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A8B0EB-6912-619A-CA2A-D09C02590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9818EC-BFE3-661E-E68D-26C3E55B5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D2F59F-D01D-B6F8-4FCE-DC987D38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AE460F-B121-FBF3-C1B6-DF5FE98A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393CE5-20CF-2068-35AE-677B3E16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9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3D165-A5BA-4425-A851-01950442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3C0C2C-E497-6E5B-5CCB-B94687A9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F953BE-5E34-1EF7-0C9C-F4D8FB00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679A1-CC23-EB82-94E9-51337093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3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474807-F417-7F89-0BB3-B97C86E6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61E779-99D2-2146-663A-8D308F27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B23FF-D2F4-F9FC-3363-414C8CAD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4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6CC9C-8A69-8C0C-9DAE-A877B80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DE444-692C-3AF5-7E13-D38873D4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A310-B46C-3112-B71D-2325B8D3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12836-5FD2-6C89-0125-D6864E4C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2F4221-E87C-588B-B772-5D3A2383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4CA7C-9340-7623-BF3F-268D1AA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85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434AF-A91C-AE71-C760-EDF07476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B7781E-9891-0518-F87F-C70BE463A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A2AB91-F6DB-8A5E-8BC3-F047EEEE2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C81A98-60D7-8BF8-DCEE-F7D15BD6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A224C-AE24-99E5-5A43-DE6DB2CA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A92C8-E3B6-113C-0C4D-E24388A2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0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A420-5816-3640-E9B4-4619DB93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ABD282-3BAE-D7FB-C625-471F6C506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096C-02C4-6ECD-4998-8EDB9402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E8A84-486F-6A9F-6EA7-FD25F395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CA1C6-B357-FDA0-8E63-6A166BC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11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7E457E-FBFF-B3CF-70E8-56AF6F768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01CA03-610A-B835-FBEE-5294ECA5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7F876-69E4-E211-7B4D-244D013D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B71ED-D599-1887-80A4-0DD30748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471A1-0083-FF3D-2BBD-659E3F8A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페이지01">
    <p:bg>
      <p:bgPr>
        <a:gradFill>
          <a:gsLst>
            <a:gs pos="9000">
              <a:srgbClr val="DCE3EF">
                <a:lumMod val="0"/>
                <a:lumOff val="100000"/>
              </a:srgbClr>
            </a:gs>
            <a:gs pos="8000">
              <a:srgbClr val="002060"/>
            </a:gs>
            <a:gs pos="0">
              <a:srgbClr val="000E2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9798050" cy="62523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348" y="-313143"/>
            <a:ext cx="2224918" cy="12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2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페이지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D1BFF9-3C18-7E1F-2D76-DD6FCE04E922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2001" cy="625231"/>
          </a:xfrm>
          <a:prstGeom prst="rect">
            <a:avLst/>
          </a:prstGeom>
          <a:solidFill>
            <a:srgbClr val="162746"/>
          </a:solidFill>
        </p:spPr>
        <p:txBody>
          <a:bodyPr vert="horz" wrap="none" lIns="91440" tIns="0" rIns="9144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9798050" cy="62523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348" y="-313143"/>
            <a:ext cx="2224918" cy="12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페이지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D1BFF9-3C18-7E1F-2D76-DD6FCE04E922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2001" cy="625231"/>
          </a:xfrm>
          <a:prstGeom prst="rect">
            <a:avLst/>
          </a:prstGeom>
          <a:solidFill>
            <a:srgbClr val="590359"/>
          </a:solidFill>
        </p:spPr>
        <p:txBody>
          <a:bodyPr vert="horz" wrap="none" lIns="91440" tIns="0" rIns="9144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9798050" cy="62523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텍스트, 클립아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64A47889-2E00-BE71-0930-37DDD463D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50" y="143797"/>
            <a:ext cx="965200" cy="33763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7C8DA1-33F4-473B-AD55-5A87362F200B}"/>
              </a:ext>
            </a:extLst>
          </p:cNvPr>
          <p:cNvSpPr/>
          <p:nvPr userDrawn="1"/>
        </p:nvSpPr>
        <p:spPr>
          <a:xfrm>
            <a:off x="308832" y="833525"/>
            <a:ext cx="123018" cy="298645"/>
          </a:xfrm>
          <a:prstGeom prst="roundRect">
            <a:avLst>
              <a:gd name="adj" fmla="val 20883"/>
            </a:avLst>
          </a:prstGeom>
          <a:solidFill>
            <a:srgbClr val="800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8000" bIns="25200" rtlCol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ko-KR" altLang="en-US" sz="1400" dirty="0">
              <a:solidFill>
                <a:srgbClr val="D67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D6077D8-ACE0-84AE-1424-264255272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50" y="727444"/>
            <a:ext cx="11658600" cy="5108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2007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페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D1BFF9-3C18-7E1F-2D76-DD6FCE04E922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2001" cy="625231"/>
          </a:xfrm>
          <a:prstGeom prst="rect">
            <a:avLst/>
          </a:prstGeom>
          <a:solidFill>
            <a:srgbClr val="590359"/>
          </a:solidFill>
        </p:spPr>
        <p:txBody>
          <a:bodyPr vert="horz" wrap="none" lIns="91440" tIns="0" rIns="9144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9798050" cy="62523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텍스트, 클립아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64A47889-2E00-BE71-0930-37DDD463D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50" y="143797"/>
            <a:ext cx="965200" cy="33763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7C8DA1-33F4-473B-AD55-5A87362F200B}"/>
              </a:ext>
            </a:extLst>
          </p:cNvPr>
          <p:cNvSpPr/>
          <p:nvPr userDrawn="1"/>
        </p:nvSpPr>
        <p:spPr>
          <a:xfrm>
            <a:off x="308832" y="833525"/>
            <a:ext cx="123018" cy="298645"/>
          </a:xfrm>
          <a:prstGeom prst="roundRect">
            <a:avLst>
              <a:gd name="adj" fmla="val 20883"/>
            </a:avLst>
          </a:prstGeom>
          <a:solidFill>
            <a:srgbClr val="800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08000" bIns="25200" rtlCol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ko-KR" altLang="en-US" sz="1400" dirty="0">
              <a:solidFill>
                <a:srgbClr val="D67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0958C6-47AA-852A-2D1C-38CA60B3D00D}"/>
              </a:ext>
            </a:extLst>
          </p:cNvPr>
          <p:cNvSpPr/>
          <p:nvPr userDrawn="1"/>
        </p:nvSpPr>
        <p:spPr>
          <a:xfrm>
            <a:off x="0" y="1406944"/>
            <a:ext cx="12191998" cy="65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E369E286-7B6E-2539-C262-3571F0439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50" y="727444"/>
            <a:ext cx="11658600" cy="5108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텍스트 개체 틀 15">
            <a:extLst>
              <a:ext uri="{FF2B5EF4-FFF2-40B4-BE49-F238E27FC236}">
                <a16:creationId xmlns:a16="http://schemas.microsoft.com/office/drawing/2014/main" id="{369181F5-7FC0-02A1-E714-BCAB05F46F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700" y="1479206"/>
            <a:ext cx="11918950" cy="51080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69475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D1BFF9-3C18-7E1F-2D76-DD6FCE04E922}"/>
              </a:ext>
            </a:extLst>
          </p:cNvPr>
          <p:cNvSpPr txBox="1">
            <a:spLocks/>
          </p:cNvSpPr>
          <p:nvPr userDrawn="1"/>
        </p:nvSpPr>
        <p:spPr>
          <a:xfrm>
            <a:off x="-1" y="0"/>
            <a:ext cx="12192001" cy="625231"/>
          </a:xfrm>
          <a:prstGeom prst="rect">
            <a:avLst/>
          </a:prstGeom>
          <a:solidFill>
            <a:srgbClr val="590359"/>
          </a:solidFill>
        </p:spPr>
        <p:txBody>
          <a:bodyPr vert="horz" wrap="none" lIns="91440" tIns="0" rIns="9144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9798050" cy="62523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텍스트, 클립아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64A47889-2E00-BE71-0930-37DDD463D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50" y="143797"/>
            <a:ext cx="965200" cy="3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BD387-8302-0F45-6F69-8DC92D04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FA4B-F480-DEAC-D610-36836570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8142-6A42-BBAD-40B3-1062753B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58E49-E3AA-35CE-2DEE-EDB74403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51B97-0144-5B0B-DDC9-13E6EBF1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7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3805A-6DC4-FB93-D0A3-DF4C06B6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ACD9E6-C613-8D80-2732-C428B5AA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00384-FEBF-6893-10C0-80763F35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AF825-FFCF-B965-BFF1-623407AB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F37C3-E2D1-EFE7-4213-ABD23BBA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8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47EFA-D75D-4810-A6A3-A3505870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A045E-85FF-CEE8-6169-49C4704AB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A0D3A8-CA39-2F9D-2237-D8B3EFDD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969D76-86E0-3040-4297-96089BA2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080CC-9AD2-F131-90C1-C40AE08B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C0480-D3A6-AEC6-9B8D-09653EFB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2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C63499-6002-5262-EF2A-513989BF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A089DD-80C8-06A9-D113-94F7BF4B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FA5B2-8982-A75A-BF61-C5502FD1E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C9DCD-6D05-4AAA-ACFD-F329FE95705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24C0E-19DD-E8E5-E77F-D85A4A80C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46CA0-0986-6EBC-26B2-4FF3671B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5C157-61A7-4A6D-8773-8CC29C070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3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rd.work24.go.kr/hrdp/co/pcobo/PCOBO0100P.do?tracseId=AIG20220000366880&amp;tracseTme=9&amp;crseTracseSe=C0061&amp;trainstCstmrId=50002003148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.work24.go.kr/cm/c/f/1100/selecSystInfo.do?systId=SI00000423&amp;systClId=SC0000019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mejob.co.kr/Recruit/Main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Orientation 2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커리큘럼 안내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85059"/>
              </p:ext>
            </p:extLst>
          </p:nvPr>
        </p:nvGraphicFramePr>
        <p:xfrm>
          <a:off x="190500" y="768557"/>
          <a:ext cx="11566071" cy="5577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5763">
                  <a:extLst>
                    <a:ext uri="{9D8B030D-6E8A-4147-A177-3AD203B41FA5}">
                      <a16:colId xmlns:a16="http://schemas.microsoft.com/office/drawing/2014/main" val="3203139730"/>
                    </a:ext>
                  </a:extLst>
                </a:gridCol>
                <a:gridCol w="9000308">
                  <a:extLst>
                    <a:ext uri="{9D8B030D-6E8A-4147-A177-3AD203B41FA5}">
                      <a16:colId xmlns:a16="http://schemas.microsoft.com/office/drawing/2014/main" val="3652569165"/>
                    </a:ext>
                  </a:extLst>
                </a:gridCol>
              </a:tblGrid>
              <a:tr h="39220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 err="1">
                          <a:effectLst/>
                        </a:rPr>
                        <a:t>훈련일자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교과목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3889"/>
                  </a:ext>
                </a:extLst>
              </a:tr>
              <a:tr h="398893">
                <a:tc rowSpan="3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24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~ 24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12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 말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>
                          <a:effectLst/>
                        </a:rPr>
                        <a:t>메타버스 게임 플랫폼 이해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1263162094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>
                          <a:effectLst/>
                        </a:rPr>
                        <a:t>게임 프로그래밍 기초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2551985164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>
                          <a:effectLst/>
                        </a:rPr>
                        <a:t>게임 알고리즘 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1879053939"/>
                  </a:ext>
                </a:extLst>
              </a:tr>
              <a:tr h="398893">
                <a:tc rowSpan="8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24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12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 말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~ 25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 말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u="none" strike="noStrike" dirty="0">
                          <a:effectLst/>
                        </a:rPr>
                        <a:t>Unity 3D </a:t>
                      </a:r>
                      <a:r>
                        <a:rPr lang="ko-KR" altLang="en-US" sz="1400" u="none" strike="noStrike" dirty="0">
                          <a:effectLst/>
                        </a:rPr>
                        <a:t>엔진 스크립트 기초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3332481557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Unity 3D UI/UX </a:t>
                      </a:r>
                      <a:r>
                        <a:rPr lang="ko-KR" altLang="en-US" sz="1400" u="none" strike="noStrike" dirty="0">
                          <a:effectLst/>
                        </a:rPr>
                        <a:t>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3007013497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u="none" strike="noStrike" dirty="0">
                          <a:effectLst/>
                        </a:rPr>
                        <a:t>Unity 3D </a:t>
                      </a:r>
                      <a:r>
                        <a:rPr lang="ko-KR" altLang="en-US" sz="1400" u="none" strike="noStrike" dirty="0">
                          <a:effectLst/>
                        </a:rPr>
                        <a:t>게임 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1078454228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u="none" strike="noStrike" dirty="0">
                          <a:effectLst/>
                        </a:rPr>
                        <a:t>Unity 3D </a:t>
                      </a:r>
                      <a:r>
                        <a:rPr lang="ko-KR" altLang="en-US" sz="1400" u="none" strike="noStrike" dirty="0">
                          <a:effectLst/>
                        </a:rPr>
                        <a:t>그래픽스 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271553937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u="none" strike="noStrike" dirty="0">
                          <a:effectLst/>
                        </a:rPr>
                        <a:t>Unity 3D </a:t>
                      </a:r>
                      <a:r>
                        <a:rPr lang="ko-KR" altLang="en-US" sz="1400" u="none" strike="noStrike" dirty="0">
                          <a:effectLst/>
                        </a:rPr>
                        <a:t>서버 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2417402137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Unity 3D VR/AR </a:t>
                      </a:r>
                      <a:r>
                        <a:rPr lang="ko-KR" altLang="en-US" sz="1400" u="none" strike="noStrike" dirty="0">
                          <a:effectLst/>
                        </a:rPr>
                        <a:t>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1077306771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u="none" strike="noStrike" dirty="0">
                          <a:effectLst/>
                        </a:rPr>
                        <a:t>Unity3D 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성능최적화</a:t>
                      </a:r>
                      <a:r>
                        <a:rPr lang="ko-KR" altLang="en-US" sz="1400" u="none" strike="noStrike" dirty="0">
                          <a:effectLst/>
                        </a:rPr>
                        <a:t> 모니터링 기법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1369019231"/>
                  </a:ext>
                </a:extLst>
              </a:tr>
              <a:tr h="398893"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 err="1">
                          <a:effectLst/>
                        </a:rPr>
                        <a:t>클라우드</a:t>
                      </a:r>
                      <a:r>
                        <a:rPr lang="ko-KR" altLang="en-US" sz="1400" u="none" strike="noStrike" dirty="0">
                          <a:effectLst/>
                        </a:rPr>
                        <a:t> 기반 메타버스 게임 프로그래밍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852871409"/>
                  </a:ext>
                </a:extLst>
              </a:tr>
              <a:tr h="398893"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smtClean="0">
                          <a:effectLst/>
                        </a:rPr>
                        <a:t>24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05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월 초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~ 25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년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7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월 말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715" marR="6715" marT="671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>
                          <a:effectLst/>
                        </a:rPr>
                        <a:t>게임 컨텐츠 활용 메타버스 협업 프로젝트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2574912417"/>
                  </a:ext>
                </a:extLst>
              </a:tr>
              <a:tr h="39889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~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수료 후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6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개월까지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400" u="none" strike="noStrike" dirty="0">
                          <a:effectLst/>
                        </a:rPr>
                        <a:t>취업을 위한 준비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15" marR="6715" marT="6715" marB="0"/>
                </a:tc>
                <a:extLst>
                  <a:ext uri="{0D108BD9-81ED-4DB2-BD59-A6C34878D82A}">
                    <a16:rowId xmlns:a16="http://schemas.microsoft.com/office/drawing/2014/main" val="401104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커리큘럼 안내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32677"/>
              </p:ext>
            </p:extLst>
          </p:nvPr>
        </p:nvGraphicFramePr>
        <p:xfrm>
          <a:off x="190501" y="1275963"/>
          <a:ext cx="11525251" cy="13933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387">
                  <a:extLst>
                    <a:ext uri="{9D8B030D-6E8A-4147-A177-3AD203B41FA5}">
                      <a16:colId xmlns:a16="http://schemas.microsoft.com/office/drawing/2014/main" val="646147954"/>
                    </a:ext>
                  </a:extLst>
                </a:gridCol>
                <a:gridCol w="3358840">
                  <a:extLst>
                    <a:ext uri="{9D8B030D-6E8A-4147-A177-3AD203B41FA5}">
                      <a16:colId xmlns:a16="http://schemas.microsoft.com/office/drawing/2014/main" val="2552483930"/>
                    </a:ext>
                  </a:extLst>
                </a:gridCol>
                <a:gridCol w="1759523">
                  <a:extLst>
                    <a:ext uri="{9D8B030D-6E8A-4147-A177-3AD203B41FA5}">
                      <a16:colId xmlns:a16="http://schemas.microsoft.com/office/drawing/2014/main" val="3109105791"/>
                    </a:ext>
                  </a:extLst>
                </a:gridCol>
                <a:gridCol w="3403887">
                  <a:extLst>
                    <a:ext uri="{9D8B030D-6E8A-4147-A177-3AD203B41FA5}">
                      <a16:colId xmlns:a16="http://schemas.microsoft.com/office/drawing/2014/main" val="2581432574"/>
                    </a:ext>
                  </a:extLst>
                </a:gridCol>
                <a:gridCol w="2120614">
                  <a:extLst>
                    <a:ext uri="{9D8B030D-6E8A-4147-A177-3AD203B41FA5}">
                      <a16:colId xmlns:a16="http://schemas.microsoft.com/office/drawing/2014/main" val="1460053559"/>
                    </a:ext>
                  </a:extLst>
                </a:gridCol>
              </a:tblGrid>
              <a:tr h="398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언어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/>
                        <a:t>유니티</a:t>
                      </a:r>
                      <a:r>
                        <a:rPr lang="en-US" altLang="ko-KR" sz="1800" dirty="0" smtClean="0"/>
                        <a:t>, VR,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서버 등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개인 실습</a:t>
                      </a:r>
                      <a:r>
                        <a:rPr lang="en-US" altLang="ko-KR" sz="18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800" dirty="0" smtClean="0"/>
                        <a:t>합반 실습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기업 실습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취업 준비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71918"/>
                  </a:ext>
                </a:extLst>
              </a:tr>
              <a:tr h="7532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~</a:t>
                      </a:r>
                      <a:r>
                        <a:rPr lang="ko-KR" altLang="en-US" sz="2000" dirty="0" smtClean="0"/>
                        <a:t>취업</a:t>
                      </a:r>
                      <a:r>
                        <a:rPr lang="ko-KR" altLang="en-US" sz="2000" baseline="0" dirty="0" smtClean="0"/>
                        <a:t> 까지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0348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9138" b="31142"/>
          <a:stretch/>
        </p:blipFill>
        <p:spPr>
          <a:xfrm>
            <a:off x="190500" y="3413875"/>
            <a:ext cx="3420741" cy="2217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64" y="3413875"/>
            <a:ext cx="3933984" cy="22179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872" y="3413875"/>
            <a:ext cx="3900880" cy="2217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4330" y="5631839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텍스트로 시작해서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9801" y="5631839"/>
            <a:ext cx="251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2D, 3D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유니티를</a:t>
            </a:r>
            <a:r>
              <a:rPr lang="ko-KR" altLang="en-US" dirty="0" smtClean="0"/>
              <a:t> 지나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103" y="563183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VR, AR</a:t>
            </a:r>
            <a:r>
              <a:rPr lang="ko-KR" altLang="en-US" dirty="0" smtClean="0"/>
              <a:t>등 메타버스 프로젝트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학원의 프로세스 소개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45967"/>
              </p:ext>
            </p:extLst>
          </p:nvPr>
        </p:nvGraphicFramePr>
        <p:xfrm>
          <a:off x="190501" y="1275963"/>
          <a:ext cx="11525251" cy="12714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387">
                  <a:extLst>
                    <a:ext uri="{9D8B030D-6E8A-4147-A177-3AD203B41FA5}">
                      <a16:colId xmlns:a16="http://schemas.microsoft.com/office/drawing/2014/main" val="646147954"/>
                    </a:ext>
                  </a:extLst>
                </a:gridCol>
                <a:gridCol w="3358840">
                  <a:extLst>
                    <a:ext uri="{9D8B030D-6E8A-4147-A177-3AD203B41FA5}">
                      <a16:colId xmlns:a16="http://schemas.microsoft.com/office/drawing/2014/main" val="2552483930"/>
                    </a:ext>
                  </a:extLst>
                </a:gridCol>
                <a:gridCol w="1759523">
                  <a:extLst>
                    <a:ext uri="{9D8B030D-6E8A-4147-A177-3AD203B41FA5}">
                      <a16:colId xmlns:a16="http://schemas.microsoft.com/office/drawing/2014/main" val="3109105791"/>
                    </a:ext>
                  </a:extLst>
                </a:gridCol>
                <a:gridCol w="3403887">
                  <a:extLst>
                    <a:ext uri="{9D8B030D-6E8A-4147-A177-3AD203B41FA5}">
                      <a16:colId xmlns:a16="http://schemas.microsoft.com/office/drawing/2014/main" val="2581432574"/>
                    </a:ext>
                  </a:extLst>
                </a:gridCol>
                <a:gridCol w="2120614">
                  <a:extLst>
                    <a:ext uri="{9D8B030D-6E8A-4147-A177-3AD203B41FA5}">
                      <a16:colId xmlns:a16="http://schemas.microsoft.com/office/drawing/2014/main" val="1460053559"/>
                    </a:ext>
                  </a:extLst>
                </a:gridCol>
              </a:tblGrid>
              <a:tr h="398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언어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유니티</a:t>
                      </a:r>
                      <a:r>
                        <a:rPr lang="en-US" altLang="ko-KR" sz="1400" dirty="0" smtClean="0"/>
                        <a:t>, VR,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서버 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개인 실습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합반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기업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취업 준비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71918"/>
                  </a:ext>
                </a:extLst>
              </a:tr>
              <a:tr h="7532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~</a:t>
                      </a:r>
                      <a:r>
                        <a:rPr lang="ko-KR" altLang="en-US" sz="2000" dirty="0" smtClean="0"/>
                        <a:t>취업</a:t>
                      </a:r>
                      <a:r>
                        <a:rPr lang="ko-KR" altLang="en-US" sz="2000" baseline="0" dirty="0" smtClean="0"/>
                        <a:t> 까지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0348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8460"/>
              </p:ext>
            </p:extLst>
          </p:nvPr>
        </p:nvGraphicFramePr>
        <p:xfrm>
          <a:off x="190501" y="2691106"/>
          <a:ext cx="11525251" cy="12714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387">
                  <a:extLst>
                    <a:ext uri="{9D8B030D-6E8A-4147-A177-3AD203B41FA5}">
                      <a16:colId xmlns:a16="http://schemas.microsoft.com/office/drawing/2014/main" val="646147954"/>
                    </a:ext>
                  </a:extLst>
                </a:gridCol>
                <a:gridCol w="3358840">
                  <a:extLst>
                    <a:ext uri="{9D8B030D-6E8A-4147-A177-3AD203B41FA5}">
                      <a16:colId xmlns:a16="http://schemas.microsoft.com/office/drawing/2014/main" val="2552483930"/>
                    </a:ext>
                  </a:extLst>
                </a:gridCol>
                <a:gridCol w="1759523">
                  <a:extLst>
                    <a:ext uri="{9D8B030D-6E8A-4147-A177-3AD203B41FA5}">
                      <a16:colId xmlns:a16="http://schemas.microsoft.com/office/drawing/2014/main" val="3109105791"/>
                    </a:ext>
                  </a:extLst>
                </a:gridCol>
                <a:gridCol w="3403887">
                  <a:extLst>
                    <a:ext uri="{9D8B030D-6E8A-4147-A177-3AD203B41FA5}">
                      <a16:colId xmlns:a16="http://schemas.microsoft.com/office/drawing/2014/main" val="2581432574"/>
                    </a:ext>
                  </a:extLst>
                </a:gridCol>
                <a:gridCol w="2120614">
                  <a:extLst>
                    <a:ext uri="{9D8B030D-6E8A-4147-A177-3AD203B41FA5}">
                      <a16:colId xmlns:a16="http://schemas.microsoft.com/office/drawing/2014/main" val="1460053559"/>
                    </a:ext>
                  </a:extLst>
                </a:gridCol>
              </a:tblGrid>
              <a:tr h="398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언어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유니티</a:t>
                      </a:r>
                      <a:r>
                        <a:rPr lang="en-US" altLang="ko-KR" sz="1400" dirty="0" smtClean="0"/>
                        <a:t>, VR,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서버 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개인 실습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합반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기업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취업 준비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71918"/>
                  </a:ext>
                </a:extLst>
              </a:tr>
              <a:tr h="7532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~</a:t>
                      </a:r>
                      <a:r>
                        <a:rPr lang="ko-KR" altLang="en-US" sz="2000" dirty="0" smtClean="0"/>
                        <a:t>취업</a:t>
                      </a:r>
                      <a:r>
                        <a:rPr lang="ko-KR" altLang="en-US" sz="2000" baseline="0" dirty="0" smtClean="0"/>
                        <a:t> 까지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0348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96540"/>
              </p:ext>
            </p:extLst>
          </p:nvPr>
        </p:nvGraphicFramePr>
        <p:xfrm>
          <a:off x="190501" y="4106249"/>
          <a:ext cx="11525251" cy="12714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387">
                  <a:extLst>
                    <a:ext uri="{9D8B030D-6E8A-4147-A177-3AD203B41FA5}">
                      <a16:colId xmlns:a16="http://schemas.microsoft.com/office/drawing/2014/main" val="646147954"/>
                    </a:ext>
                  </a:extLst>
                </a:gridCol>
                <a:gridCol w="3358840">
                  <a:extLst>
                    <a:ext uri="{9D8B030D-6E8A-4147-A177-3AD203B41FA5}">
                      <a16:colId xmlns:a16="http://schemas.microsoft.com/office/drawing/2014/main" val="2552483930"/>
                    </a:ext>
                  </a:extLst>
                </a:gridCol>
                <a:gridCol w="1759523">
                  <a:extLst>
                    <a:ext uri="{9D8B030D-6E8A-4147-A177-3AD203B41FA5}">
                      <a16:colId xmlns:a16="http://schemas.microsoft.com/office/drawing/2014/main" val="3109105791"/>
                    </a:ext>
                  </a:extLst>
                </a:gridCol>
                <a:gridCol w="3403887">
                  <a:extLst>
                    <a:ext uri="{9D8B030D-6E8A-4147-A177-3AD203B41FA5}">
                      <a16:colId xmlns:a16="http://schemas.microsoft.com/office/drawing/2014/main" val="2581432574"/>
                    </a:ext>
                  </a:extLst>
                </a:gridCol>
                <a:gridCol w="2120614">
                  <a:extLst>
                    <a:ext uri="{9D8B030D-6E8A-4147-A177-3AD203B41FA5}">
                      <a16:colId xmlns:a16="http://schemas.microsoft.com/office/drawing/2014/main" val="1460053559"/>
                    </a:ext>
                  </a:extLst>
                </a:gridCol>
              </a:tblGrid>
              <a:tr h="398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언어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유니티</a:t>
                      </a:r>
                      <a:r>
                        <a:rPr lang="en-US" altLang="ko-KR" sz="1400" dirty="0" smtClean="0"/>
                        <a:t>, VR,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서버 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개인 실습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합반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기업 실습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취업 준비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71918"/>
                  </a:ext>
                </a:extLst>
              </a:tr>
              <a:tr h="7532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개월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/>
                        <a:t>~</a:t>
                      </a:r>
                      <a:r>
                        <a:rPr lang="ko-KR" altLang="en-US" sz="2000" dirty="0" smtClean="0"/>
                        <a:t>취업</a:t>
                      </a:r>
                      <a:r>
                        <a:rPr lang="ko-KR" altLang="en-US" sz="2000" baseline="0" dirty="0" smtClean="0"/>
                        <a:t> 까지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0348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76183" y="5059727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76183" y="5342603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76183" y="5625479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61865" y="6179477"/>
            <a:ext cx="115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HRD</a:t>
            </a:r>
            <a:r>
              <a:rPr lang="ko-KR" altLang="en-US" dirty="0" smtClean="0">
                <a:hlinkClick r:id="rId3"/>
              </a:rPr>
              <a:t>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2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936471" y="1241134"/>
            <a:ext cx="0" cy="4946073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7400" y="339100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04040"/>
                </a:solidFill>
                <a:latin typeface="+mj-lt"/>
                <a:ea typeface="나눔명조 ExtraBold" panose="02020603020101020101" pitchFamily="18" charset="-127"/>
              </a:rPr>
              <a:t>Index</a:t>
            </a:r>
            <a:endParaRPr lang="ko-KR" altLang="en-US" dirty="0">
              <a:solidFill>
                <a:srgbClr val="404040"/>
              </a:solidFill>
              <a:latin typeface="+mj-lt"/>
              <a:ea typeface="나눔명조 Extra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7AB76-6607-6A89-D7FC-8FCE8A81A95E}"/>
              </a:ext>
            </a:extLst>
          </p:cNvPr>
          <p:cNvSpPr txBox="1"/>
          <p:nvPr/>
        </p:nvSpPr>
        <p:spPr>
          <a:xfrm>
            <a:off x="3536143" y="1679396"/>
            <a:ext cx="8046257" cy="4069557"/>
          </a:xfrm>
          <a:prstGeom prst="rect">
            <a:avLst/>
          </a:prstGeom>
          <a:noFill/>
        </p:spPr>
        <p:txBody>
          <a:bodyPr wrap="square" lIns="216000" bIns="14400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여러분에게 전달 드리고 싶은 내용</a:t>
            </a:r>
            <a:endParaRPr lang="en-US" altLang="ko-KR" sz="24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명확한 목적지 설정</a:t>
            </a:r>
            <a:endParaRPr lang="en-US" altLang="ko-KR" sz="2400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여러분이 이 수업을 듣는다는 의미</a:t>
            </a:r>
            <a:endParaRPr lang="en-US" altLang="ko-KR" sz="2400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수업에 대하여</a:t>
            </a:r>
            <a:endParaRPr lang="en-US" altLang="ko-KR" sz="24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커리큘럼 상세 안내</a:t>
            </a:r>
            <a:endParaRPr lang="en-US" altLang="ko-KR" sz="2400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경일게임아카데미의 방식</a:t>
            </a:r>
            <a:endParaRPr lang="en-US" altLang="ko-KR" sz="2400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9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여러분이 알고 계신 게임 디렉터 혹은 유명인사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7686"/>
          <a:stretch/>
        </p:blipFill>
        <p:spPr>
          <a:xfrm>
            <a:off x="413657" y="1131530"/>
            <a:ext cx="3516086" cy="2676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b="13374"/>
          <a:stretch/>
        </p:blipFill>
        <p:spPr>
          <a:xfrm>
            <a:off x="8934123" y="873575"/>
            <a:ext cx="2919447" cy="2934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r="9285"/>
          <a:stretch/>
        </p:blipFill>
        <p:spPr>
          <a:xfrm>
            <a:off x="5828394" y="3808055"/>
            <a:ext cx="3849006" cy="2881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7"/>
          <a:stretch/>
        </p:blipFill>
        <p:spPr>
          <a:xfrm>
            <a:off x="1872344" y="3770473"/>
            <a:ext cx="3770994" cy="28665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857"/>
          <a:stretch/>
        </p:blipFill>
        <p:spPr>
          <a:xfrm>
            <a:off x="1872344" y="3782284"/>
            <a:ext cx="3770994" cy="28665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3" r="9285"/>
          <a:stretch/>
        </p:blipFill>
        <p:spPr>
          <a:xfrm>
            <a:off x="5828394" y="3822625"/>
            <a:ext cx="3849006" cy="2881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66" y="873576"/>
            <a:ext cx="2985734" cy="31297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7686"/>
          <a:stretch/>
        </p:blipFill>
        <p:spPr>
          <a:xfrm>
            <a:off x="413657" y="1138815"/>
            <a:ext cx="3516086" cy="2676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66" y="859006"/>
            <a:ext cx="2985734" cy="31297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13" b="13374"/>
          <a:stretch/>
        </p:blipFill>
        <p:spPr>
          <a:xfrm>
            <a:off x="8934123" y="880860"/>
            <a:ext cx="2919447" cy="2934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629" y="80836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코지마</a:t>
            </a:r>
            <a:r>
              <a:rPr lang="ko-KR" altLang="en-US" b="1" dirty="0"/>
              <a:t> </a:t>
            </a:r>
            <a:r>
              <a:rPr lang="ko-KR" altLang="en-US" b="1" dirty="0" smtClean="0"/>
              <a:t>히데오</a:t>
            </a:r>
            <a:endParaRPr lang="en-US" altLang="ko-KR" b="1" dirty="0" smtClean="0"/>
          </a:p>
          <a:p>
            <a:pPr algn="ctr"/>
            <a:r>
              <a:rPr lang="ko-KR" altLang="en-US" dirty="0" smtClean="0"/>
              <a:t>메탈기어솔리드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851" y="3832648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/>
              <a:t>게이브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뉴웰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Valve/Steam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7623" y="383264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/>
              <a:t>미야모토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시게루</a:t>
            </a:r>
            <a:endParaRPr lang="en-US" altLang="ko-KR" b="1" dirty="0" smtClean="0"/>
          </a:p>
          <a:p>
            <a:pPr algn="ctr"/>
            <a:r>
              <a:rPr lang="ko-KR" altLang="en-US" dirty="0" err="1" smtClean="0"/>
              <a:t>슈퍼마리오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87729" y="6061907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시드 </a:t>
            </a:r>
            <a:r>
              <a:rPr lang="ko-KR" altLang="en-US" b="1" dirty="0" err="1" smtClean="0"/>
              <a:t>마이어</a:t>
            </a:r>
            <a:endParaRPr lang="en-US" altLang="ko-KR" b="1" dirty="0" smtClean="0"/>
          </a:p>
          <a:p>
            <a:pPr algn="ctr"/>
            <a:r>
              <a:rPr lang="ko-KR" altLang="en-US" dirty="0" smtClean="0"/>
              <a:t>문명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655689" y="6002460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제프 </a:t>
            </a:r>
            <a:r>
              <a:rPr lang="ko-KR" altLang="en-US" b="1" dirty="0" err="1" smtClean="0"/>
              <a:t>카플란</a:t>
            </a:r>
            <a:endParaRPr lang="en-US" altLang="ko-KR" b="1" dirty="0" smtClean="0"/>
          </a:p>
          <a:p>
            <a:pPr algn="ctr"/>
            <a:r>
              <a:rPr lang="ko-KR" altLang="en-US" dirty="0" err="1" smtClean="0"/>
              <a:t>오버워치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032354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여러분이 알고 계신 게임 디렉터 혹은 유명인사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796" r="21917"/>
          <a:stretch/>
        </p:blipFill>
        <p:spPr>
          <a:xfrm>
            <a:off x="9437914" y="1643743"/>
            <a:ext cx="1741714" cy="3800476"/>
          </a:xfrm>
          <a:prstGeom prst="rect">
            <a:avLst/>
          </a:prstGeom>
        </p:spPr>
      </p:pic>
      <p:pic>
        <p:nvPicPr>
          <p:cNvPr id="1028" name="Picture 4" descr="극락과 나락, 희비 엇갈린 연말 온라인게임 쇼케이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0" y="1640795"/>
            <a:ext cx="68103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1665" t="-209" r="31701" b="9208"/>
          <a:stretch/>
        </p:blipFill>
        <p:spPr>
          <a:xfrm>
            <a:off x="7738835" y="1632857"/>
            <a:ext cx="1699079" cy="381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7216" y="5551715"/>
            <a:ext cx="493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이미지 출처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게임 </a:t>
            </a:r>
            <a:r>
              <a:rPr lang="ko-KR" altLang="en-US" sz="1400" dirty="0" err="1" smtClean="0"/>
              <a:t>쇼케이스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게임메카</a:t>
            </a:r>
            <a:r>
              <a:rPr lang="en-US" altLang="ko-KR" sz="1400" dirty="0" smtClean="0"/>
              <a:t>, Dear Friends </a:t>
            </a:r>
            <a:r>
              <a:rPr lang="en-US" altLang="ko-KR" sz="1400" dirty="0" err="1" smtClean="0"/>
              <a:t>Festa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34793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길 중에 왜 게임 개발자를 골랐죠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극락과 나락, 희비 엇갈린 연말 온라인게임 쇼케이스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r="50016"/>
          <a:stretch/>
        </p:blipFill>
        <p:spPr bwMode="auto">
          <a:xfrm>
            <a:off x="2645229" y="1640795"/>
            <a:ext cx="1687286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log.kakaocdn.net/dn/T0Jlh/btrCjW7x5hT/HJ7knBzxvn23P47y21Q7n0/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7" y="1640795"/>
            <a:ext cx="7062954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9408" y="5800298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여러분들은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게임 개발자가 되려고 하십니까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24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13073 -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길 중에 왜 게임 개발자를 골랐죠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9408" y="5800298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여러분들은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게임 개발자가 되려고 하십니까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528497"/>
            <a:ext cx="9935962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개발자의 생각 미리 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58906"/>
            <a:ext cx="9026231" cy="5821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527058" y="758906"/>
            <a:ext cx="2397213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b="1" dirty="0" smtClean="0"/>
          </a:p>
          <a:p>
            <a:r>
              <a:rPr lang="ko-KR" altLang="en-US" b="1" dirty="0" smtClean="0">
                <a:solidFill>
                  <a:schemeClr val="accent1"/>
                </a:solidFill>
              </a:rPr>
              <a:t>사장</a:t>
            </a:r>
            <a:r>
              <a:rPr lang="en-US" altLang="ko-KR" b="1" dirty="0" smtClean="0">
                <a:solidFill>
                  <a:schemeClr val="accent1"/>
                </a:solidFill>
              </a:rPr>
              <a:t>/</a:t>
            </a:r>
            <a:r>
              <a:rPr lang="ko-KR" altLang="en-US" b="1" dirty="0" smtClean="0">
                <a:solidFill>
                  <a:schemeClr val="accent1"/>
                </a:solidFill>
              </a:rPr>
              <a:t>팀장</a:t>
            </a:r>
            <a:r>
              <a:rPr lang="en-US" altLang="ko-KR" b="1" dirty="0" smtClean="0">
                <a:solidFill>
                  <a:schemeClr val="accent1"/>
                </a:solidFill>
              </a:rPr>
              <a:t>/</a:t>
            </a:r>
            <a:r>
              <a:rPr lang="ko-KR" altLang="en-US" b="1" dirty="0" smtClean="0">
                <a:solidFill>
                  <a:schemeClr val="accent1"/>
                </a:solidFill>
              </a:rPr>
              <a:t>부장 등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불 나오고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세고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빠른 </a:t>
            </a:r>
            <a:r>
              <a:rPr lang="ko-KR" altLang="en-US" dirty="0" err="1" smtClean="0"/>
              <a:t>몹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>
                <a:solidFill>
                  <a:schemeClr val="accent1"/>
                </a:solidFill>
              </a:rPr>
              <a:t>게임 기획자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몹의</a:t>
            </a:r>
            <a:r>
              <a:rPr lang="ko-KR" altLang="en-US" dirty="0" smtClean="0"/>
              <a:t> 컨셉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전투 패턴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보상 설계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요약</a:t>
            </a:r>
            <a:r>
              <a:rPr lang="en-US" altLang="ko-KR" b="1" dirty="0" smtClean="0"/>
              <a:t>: “WHAT”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chemeClr val="accent1"/>
                </a:solidFill>
              </a:rPr>
              <a:t>게임 프로그래머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최적화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기능 구현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요약</a:t>
            </a:r>
            <a:r>
              <a:rPr lang="en-US" altLang="ko-KR" b="1" dirty="0" smtClean="0"/>
              <a:t>: “HOW”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1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여러분이 </a:t>
            </a:r>
            <a:r>
              <a:rPr lang="en-US" altLang="ko-KR" dirty="0" smtClean="0"/>
              <a:t>KDT </a:t>
            </a:r>
            <a:r>
              <a:rPr lang="ko-KR" altLang="en-US" dirty="0" smtClean="0"/>
              <a:t>수업을 듣는다는 의미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35845" y="3725708"/>
            <a:ext cx="67554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고용노동부와 경일게임아카데미가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여러분의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취업</a:t>
            </a:r>
            <a:r>
              <a:rPr lang="ko-KR" altLang="en-US" b="1" dirty="0" smtClean="0"/>
              <a:t>을 목적으로 진행 하는 프로젝트 위주 과정</a:t>
            </a:r>
            <a:endParaRPr lang="en-US" altLang="ko-KR" b="1" dirty="0"/>
          </a:p>
          <a:p>
            <a:pPr algn="ctr"/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dirty="0" smtClean="0"/>
              <a:t>그렇다면 기업이 요구하는 사항들은 무엇이 있을까</a:t>
            </a:r>
            <a:r>
              <a:rPr lang="en-US" altLang="ko-KR" dirty="0" smtClean="0"/>
              <a:t>?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pic>
        <p:nvPicPr>
          <p:cNvPr id="8" name="Picture 8" descr="고용노동부 - YouTub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t="16000" r="14703" b="17587"/>
          <a:stretch/>
        </p:blipFill>
        <p:spPr bwMode="auto">
          <a:xfrm>
            <a:off x="2535845" y="1133170"/>
            <a:ext cx="1900614" cy="184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85" y="1254398"/>
            <a:ext cx="2118491" cy="172639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5121729" y="1970312"/>
            <a:ext cx="968828" cy="0"/>
          </a:xfrm>
          <a:prstGeom prst="line">
            <a:avLst/>
          </a:prstGeom>
          <a:ln w="7620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06143" y="1502227"/>
            <a:ext cx="0" cy="9361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기업에서 요구하는 신입의 역량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" y="815612"/>
            <a:ext cx="5120562" cy="441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05" y="1888839"/>
            <a:ext cx="7087589" cy="4096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728857" y="1056980"/>
            <a:ext cx="301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hlinkClick r:id="rId5"/>
              </a:rPr>
              <a:t>최근 공고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174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6963</TotalTime>
  <Words>673</Words>
  <Application>Microsoft Office PowerPoint</Application>
  <PresentationFormat>와이드스크린</PresentationFormat>
  <Paragraphs>185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나눔고딕 ExtraBold</vt:lpstr>
      <vt:lpstr>나눔명조 ExtraBold</vt:lpstr>
      <vt:lpstr>나눔스퀘어_ac Bold</vt:lpstr>
      <vt:lpstr>나눔스퀘어_ac ExtraBold</vt:lpstr>
      <vt:lpstr>맑은 고딕</vt:lpstr>
      <vt:lpstr>함초롬돋움</vt:lpstr>
      <vt:lpstr>Arial</vt:lpstr>
      <vt:lpstr>Office 테마</vt:lpstr>
      <vt:lpstr>Orientation 2일차</vt:lpstr>
      <vt:lpstr>목차</vt:lpstr>
      <vt:lpstr>여러분이 알고 계신 게임 디렉터 혹은 유명인사?</vt:lpstr>
      <vt:lpstr>여러분이 알고 계신 게임 디렉터 혹은 유명인사?</vt:lpstr>
      <vt:lpstr>많은 길 중에 왜 게임 개발자를 골랐죠?</vt:lpstr>
      <vt:lpstr>많은 길 중에 왜 게임 개발자를 골랐죠?</vt:lpstr>
      <vt:lpstr>기획자, 개발자의 생각 미리 보기</vt:lpstr>
      <vt:lpstr>여러분이 KDT 수업을 듣는다는 의미</vt:lpstr>
      <vt:lpstr>기업에서 요구하는 신입의 역량</vt:lpstr>
      <vt:lpstr>커리큘럼 안내</vt:lpstr>
      <vt:lpstr>커리큘럼 안내</vt:lpstr>
      <vt:lpstr>학원의 프로세스 소개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재연</dc:creator>
  <cp:lastModifiedBy>OnlineTeam_SHY</cp:lastModifiedBy>
  <cp:revision>439</cp:revision>
  <dcterms:created xsi:type="dcterms:W3CDTF">2023-03-08T01:05:18Z</dcterms:created>
  <dcterms:modified xsi:type="dcterms:W3CDTF">2024-11-18T07:32:51Z</dcterms:modified>
</cp:coreProperties>
</file>